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98" r:id="rId2"/>
    <p:sldId id="257" r:id="rId3"/>
    <p:sldId id="299" r:id="rId4"/>
    <p:sldId id="258" r:id="rId5"/>
    <p:sldId id="259" r:id="rId6"/>
    <p:sldId id="260" r:id="rId7"/>
    <p:sldId id="286" r:id="rId8"/>
    <p:sldId id="296" r:id="rId9"/>
    <p:sldId id="287" r:id="rId10"/>
    <p:sldId id="261" r:id="rId11"/>
    <p:sldId id="262" r:id="rId12"/>
    <p:sldId id="288" r:id="rId13"/>
    <p:sldId id="263" r:id="rId14"/>
    <p:sldId id="265" r:id="rId15"/>
    <p:sldId id="266" r:id="rId16"/>
    <p:sldId id="267" r:id="rId17"/>
    <p:sldId id="268" r:id="rId18"/>
    <p:sldId id="269" r:id="rId19"/>
    <p:sldId id="270" r:id="rId20"/>
    <p:sldId id="289" r:id="rId21"/>
    <p:sldId id="271" r:id="rId22"/>
    <p:sldId id="297" r:id="rId23"/>
    <p:sldId id="272" r:id="rId24"/>
    <p:sldId id="273" r:id="rId25"/>
    <p:sldId id="274" r:id="rId26"/>
    <p:sldId id="285" r:id="rId27"/>
    <p:sldId id="275" r:id="rId28"/>
    <p:sldId id="276" r:id="rId29"/>
    <p:sldId id="277" r:id="rId30"/>
    <p:sldId id="278" r:id="rId31"/>
    <p:sldId id="290" r:id="rId32"/>
    <p:sldId id="280" r:id="rId33"/>
    <p:sldId id="281" r:id="rId34"/>
    <p:sldId id="282" r:id="rId35"/>
    <p:sldId id="283" r:id="rId36"/>
    <p:sldId id="292" r:id="rId37"/>
    <p:sldId id="293" r:id="rId38"/>
    <p:sldId id="294" r:id="rId39"/>
    <p:sldId id="295" r:id="rId40"/>
    <p:sldId id="300" r:id="rId41"/>
    <p:sldId id="284" r:id="rId42"/>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4521"/>
  </p:normalViewPr>
  <p:slideViewPr>
    <p:cSldViewPr snapToGrid="0" snapToObjects="1">
      <p:cViewPr varScale="1">
        <p:scale>
          <a:sx n="144" d="100"/>
          <a:sy n="144"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securitysite.com/webcrypto/crypt_rsa5_enc" TargetMode="External"/><Relationship Id="rId7" Type="http://schemas.openxmlformats.org/officeDocument/2006/relationships/image" Target="../media/image27.png"/><Relationship Id="rId2" Type="http://schemas.openxmlformats.org/officeDocument/2006/relationships/hyperlink" Target="https://asecuritysite.com/webcrypto/crypt_rsa6_enc" TargetMode="External"/><Relationship Id="rId1" Type="http://schemas.openxmlformats.org/officeDocument/2006/relationships/slideLayout" Target="../slideLayouts/slideLayout1.xml"/><Relationship Id="rId6" Type="http://schemas.openxmlformats.org/officeDocument/2006/relationships/hyperlink" Target="https://asecuritysite.com/webcrypto/crypt_eddsa_enc" TargetMode="External"/><Relationship Id="rId5" Type="http://schemas.openxmlformats.org/officeDocument/2006/relationships/hyperlink" Target="https://asecuritysite.com/webcrypto/crypt_ecdsa" TargetMode="External"/><Relationship Id="rId4" Type="http://schemas.openxmlformats.org/officeDocument/2006/relationships/hyperlink" Target="https://asecuritysite.com/webcrypto/crypt_rsa7_enc"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Text&#10;&#10;Description automatically generated">
            <a:extLst>
              <a:ext uri="{FF2B5EF4-FFF2-40B4-BE49-F238E27FC236}">
                <a16:creationId xmlns:a16="http://schemas.microsoft.com/office/drawing/2014/main" id="{0FA52201-7008-2B99-5129-8DD4830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B752FA3F-B8B4-9E68-21FD-C4787B0C9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637" y="0"/>
            <a:ext cx="5768725" cy="5715000"/>
          </a:xfrm>
          <a:prstGeom prst="rect">
            <a:avLst/>
          </a:prstGeom>
        </p:spPr>
      </p:pic>
    </p:spTree>
    <p:extLst>
      <p:ext uri="{BB962C8B-B14F-4D97-AF65-F5344CB8AC3E}">
        <p14:creationId xmlns:p14="http://schemas.microsoft.com/office/powerpoint/2010/main" val="36916545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rsa</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ecc</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elgamal</a:t>
            </a:r>
            <a:br>
              <a:rPr sz="1700" b="0" dirty="0"/>
            </a:br>
            <a:endParaRPr sz="1700" b="0" dirty="0"/>
          </a:p>
        </p:txBody>
      </p:sp>
      <p:pic>
        <p:nvPicPr>
          <p:cNvPr id="3" name="Picture 2" descr="Text&#10;&#10;Description automatically generated">
            <a:extLst>
              <a:ext uri="{FF2B5EF4-FFF2-40B4-BE49-F238E27FC236}">
                <a16:creationId xmlns:a16="http://schemas.microsoft.com/office/drawing/2014/main" id="{EAAB8371-C898-2018-AEFA-88593B31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56" y="1009057"/>
            <a:ext cx="4603227" cy="386030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221C82F0-07B1-8B70-B46E-57832479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472364" y="241854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advAuto="0"/>
      <p:bldP spid="46" grpId="4" animBg="1" advAuto="0"/>
      <p:bldP spid="49" grpId="2" animBg="1" advAuto="0"/>
      <p:bldP spid="50" grpId="3" animBg="1" advAuto="0"/>
      <p:bldP spid="51"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3"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1CEE-EF02-7669-9200-FE36AB8D5AAB}"/>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E1A548C1-AC3C-143B-BCEE-BC94E2204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41" y="1191220"/>
            <a:ext cx="2073971" cy="311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9E5FF4-E198-AC18-7B9E-EC0A22B1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292" y="556418"/>
            <a:ext cx="3810000" cy="2197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7E1403-855B-5E44-5473-24210D323E61}"/>
              </a:ext>
            </a:extLst>
          </p:cNvPr>
          <p:cNvSpPr txBox="1"/>
          <p:nvPr/>
        </p:nvSpPr>
        <p:spPr>
          <a:xfrm>
            <a:off x="4215781" y="2828669"/>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err="1"/>
              <a:t>shamir-rivest-adleman</a:t>
            </a:r>
            <a:endParaRPr lang="en-GB" b="1" dirty="0"/>
          </a:p>
        </p:txBody>
      </p:sp>
      <p:sp>
        <p:nvSpPr>
          <p:cNvPr id="6" name="TextBox 5">
            <a:extLst>
              <a:ext uri="{FF2B5EF4-FFF2-40B4-BE49-F238E27FC236}">
                <a16:creationId xmlns:a16="http://schemas.microsoft.com/office/drawing/2014/main" id="{4E235911-6BDF-974D-B391-729A144586A1}"/>
              </a:ext>
            </a:extLst>
          </p:cNvPr>
          <p:cNvSpPr txBox="1"/>
          <p:nvPr/>
        </p:nvSpPr>
        <p:spPr>
          <a:xfrm>
            <a:off x="186141" y="433911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Tahir </a:t>
            </a:r>
            <a:r>
              <a:rPr lang="en-GB" b="1" dirty="0" err="1"/>
              <a:t>ElGamal</a:t>
            </a:r>
            <a:endParaRPr lang="en-GB" b="1" dirty="0"/>
          </a:p>
        </p:txBody>
      </p:sp>
      <p:pic>
        <p:nvPicPr>
          <p:cNvPr id="1030" name="Picture 6" descr="Dr. Neal Koblitz: Independent Co-creator of Elliptic Curve Cryptography ...">
            <a:extLst>
              <a:ext uri="{FF2B5EF4-FFF2-40B4-BE49-F238E27FC236}">
                <a16:creationId xmlns:a16="http://schemas.microsoft.com/office/drawing/2014/main" id="{C1404A05-B37F-B1C3-8AD9-BC6B64DEB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495" y="3521122"/>
            <a:ext cx="1239576" cy="15494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ctor S. Miller, IACR Fellow">
            <a:extLst>
              <a:ext uri="{FF2B5EF4-FFF2-40B4-BE49-F238E27FC236}">
                <a16:creationId xmlns:a16="http://schemas.microsoft.com/office/drawing/2014/main" id="{BE78923A-DB9B-767D-ECDE-D4F55FD3F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585" y="3489927"/>
            <a:ext cx="1113215" cy="1592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664A8A-887D-4C09-346C-0381A3D82CB6}"/>
              </a:ext>
            </a:extLst>
          </p:cNvPr>
          <p:cNvSpPr txBox="1"/>
          <p:nvPr/>
        </p:nvSpPr>
        <p:spPr>
          <a:xfrm>
            <a:off x="3623495" y="517735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Neal </a:t>
            </a:r>
            <a:r>
              <a:rPr lang="en-GB" b="1" dirty="0" err="1"/>
              <a:t>Koblitz</a:t>
            </a:r>
            <a:r>
              <a:rPr lang="en-GB" b="1" dirty="0"/>
              <a:t>/Victor S Miller</a:t>
            </a:r>
          </a:p>
        </p:txBody>
      </p:sp>
      <p:pic>
        <p:nvPicPr>
          <p:cNvPr id="11" name="Picture 10" descr="Graphical user interface&#10;&#10;Description automatically generated with medium confidence">
            <a:extLst>
              <a:ext uri="{FF2B5EF4-FFF2-40B4-BE49-F238E27FC236}">
                <a16:creationId xmlns:a16="http://schemas.microsoft.com/office/drawing/2014/main" id="{0AED3BB4-62C8-A721-9152-C9EA4ED1F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25" y="855395"/>
            <a:ext cx="7772400" cy="4691291"/>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4E8D0F38-4946-61BC-EF40-87F1CA543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554" y="0"/>
            <a:ext cx="7030891" cy="5715000"/>
          </a:xfrm>
          <a:prstGeom prst="rect">
            <a:avLst/>
          </a:prstGeom>
        </p:spPr>
      </p:pic>
    </p:spTree>
    <p:extLst>
      <p:ext uri="{BB962C8B-B14F-4D97-AF65-F5344CB8AC3E}">
        <p14:creationId xmlns:p14="http://schemas.microsoft.com/office/powerpoint/2010/main" val="1475620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r>
              <a:rPr lang="en-US" dirty="0" err="1"/>
              <a:t>ElGamal</a:t>
            </a:r>
            <a:br>
              <a:rPr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F961F2B6-C82A-DF6A-69DE-DA6CFC71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6EFC672E-7E63-B395-45B4-C9BB229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CCD30834-C67E-3CC8-A36F-7D371BC6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3" animBg="1" advAuto="0"/>
      <p:bldP spid="59" grpId="1" animBg="1" advAuto="0"/>
      <p:bldP spid="60" grpId="4" animBg="1" advAuto="0"/>
      <p:bldP spid="61" grpId="2" animBg="1" advAuto="0"/>
      <p:bldP spid="62" grpId="6" animBg="1" advAuto="0"/>
      <p:bldP spid="63" grpId="5" animBg="1" advAuto="0"/>
      <p:bldP spid="64"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742C3-BE7A-038D-70D9-1A2933A3E2B9}"/>
            </a:ext>
          </a:extLst>
        </p:cNvPr>
        <p:cNvGrpSpPr/>
        <p:nvPr/>
      </p:nvGrpSpPr>
      <p:grpSpPr>
        <a:xfrm>
          <a:off x="0" y="0"/>
          <a:ext cx="0" cy="0"/>
          <a:chOff x="0" y="0"/>
          <a:chExt cx="0" cy="0"/>
        </a:xfrm>
      </p:grpSpPr>
      <p:sp>
        <p:nvSpPr>
          <p:cNvPr id="197" name="ElGamal">
            <a:extLst>
              <a:ext uri="{FF2B5EF4-FFF2-40B4-BE49-F238E27FC236}">
                <a16:creationId xmlns:a16="http://schemas.microsoft.com/office/drawing/2014/main" id="{4C4E8662-9B85-E233-B9BA-BB58648CC36C}"/>
              </a:ext>
            </a:extLst>
          </p:cNvPr>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lang="en-US" dirty="0"/>
              <a:t>Methods</a:t>
            </a:r>
            <a:endParaRPr dirty="0"/>
          </a:p>
        </p:txBody>
      </p:sp>
      <p:sp>
        <p:nvSpPr>
          <p:cNvPr id="198" name="Y = Gx mod p…">
            <a:extLst>
              <a:ext uri="{FF2B5EF4-FFF2-40B4-BE49-F238E27FC236}">
                <a16:creationId xmlns:a16="http://schemas.microsoft.com/office/drawing/2014/main" id="{F046DE22-2A83-1ACE-4AAA-6E56C6789621}"/>
              </a:ext>
            </a:extLst>
          </p:cNvPr>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lang="en-US" b="1" dirty="0"/>
              <a:t>Encryption: </a:t>
            </a:r>
          </a:p>
          <a:p>
            <a:pPr marL="830036" lvl="1" indent="-342900" defTabSz="914400">
              <a:lnSpc>
                <a:spcPct val="72000"/>
              </a:lnSpc>
              <a:spcBef>
                <a:spcPts val="600"/>
              </a:spcBef>
              <a:defRPr sz="2500"/>
            </a:pPr>
            <a:r>
              <a:rPr lang="en-US" dirty="0"/>
              <a:t>RSA OEAP [</a:t>
            </a:r>
            <a:r>
              <a:rPr lang="en-US" dirty="0">
                <a:hlinkClick r:id="rId2"/>
              </a:rPr>
              <a:t>here</a:t>
            </a:r>
            <a:r>
              <a:rPr lang="en-US" dirty="0"/>
              <a:t>].</a:t>
            </a:r>
          </a:p>
          <a:p>
            <a:pPr marL="342900" indent="-342900" defTabSz="914400">
              <a:lnSpc>
                <a:spcPct val="72000"/>
              </a:lnSpc>
              <a:spcBef>
                <a:spcPts val="600"/>
              </a:spcBef>
              <a:defRPr sz="2500"/>
            </a:pPr>
            <a:r>
              <a:rPr lang="en-US" b="1" dirty="0"/>
              <a:t>Signing: </a:t>
            </a:r>
          </a:p>
          <a:p>
            <a:pPr marL="830036" lvl="1" indent="-342900" defTabSz="914400">
              <a:lnSpc>
                <a:spcPct val="72000"/>
              </a:lnSpc>
              <a:spcBef>
                <a:spcPts val="600"/>
              </a:spcBef>
              <a:defRPr sz="2500"/>
            </a:pPr>
            <a:r>
              <a:rPr lang="en-US" dirty="0"/>
              <a:t>RSA PSS [</a:t>
            </a:r>
            <a:r>
              <a:rPr lang="en-US" dirty="0">
                <a:hlinkClick r:id="rId3"/>
              </a:rPr>
              <a:t>here</a:t>
            </a:r>
            <a:r>
              <a:rPr lang="en-US" dirty="0"/>
              <a:t>], </a:t>
            </a:r>
          </a:p>
          <a:p>
            <a:pPr marL="830036" lvl="1" indent="-342900" defTabSz="914400">
              <a:lnSpc>
                <a:spcPct val="72000"/>
              </a:lnSpc>
              <a:spcBef>
                <a:spcPts val="600"/>
              </a:spcBef>
              <a:defRPr sz="2500"/>
            </a:pPr>
            <a:r>
              <a:rPr lang="en-GB" dirty="0"/>
              <a:t>RSASSA-PKCS1-v1_5 [</a:t>
            </a:r>
            <a:r>
              <a:rPr lang="en-GB" dirty="0">
                <a:hlinkClick r:id="rId4"/>
              </a:rPr>
              <a:t>here</a:t>
            </a:r>
            <a:r>
              <a:rPr lang="en-GB" dirty="0"/>
              <a:t>]</a:t>
            </a:r>
            <a:r>
              <a:rPr lang="en-US" dirty="0"/>
              <a:t>, </a:t>
            </a:r>
          </a:p>
          <a:p>
            <a:pPr marL="830036" lvl="1" indent="-342900" defTabSz="914400">
              <a:lnSpc>
                <a:spcPct val="72000"/>
              </a:lnSpc>
              <a:spcBef>
                <a:spcPts val="600"/>
              </a:spcBef>
              <a:defRPr sz="2500"/>
            </a:pPr>
            <a:r>
              <a:rPr lang="en-US" dirty="0"/>
              <a:t>ECDSA [</a:t>
            </a:r>
            <a:r>
              <a:rPr lang="en-US" dirty="0">
                <a:hlinkClick r:id="rId5"/>
              </a:rPr>
              <a:t>here</a:t>
            </a:r>
            <a:r>
              <a:rPr lang="en-US" dirty="0"/>
              <a:t>], </a:t>
            </a:r>
          </a:p>
          <a:p>
            <a:pPr marL="830036" lvl="1" indent="-342900" defTabSz="914400">
              <a:lnSpc>
                <a:spcPct val="72000"/>
              </a:lnSpc>
              <a:spcBef>
                <a:spcPts val="600"/>
              </a:spcBef>
              <a:defRPr sz="2500"/>
            </a:pPr>
            <a:r>
              <a:rPr lang="en-US" dirty="0"/>
              <a:t>Ed25519 [</a:t>
            </a:r>
            <a:r>
              <a:rPr lang="en-US" dirty="0">
                <a:hlinkClick r:id="rId6"/>
              </a:rPr>
              <a:t>here</a:t>
            </a:r>
            <a:r>
              <a:rPr lang="en-US" dirty="0"/>
              <a:t>].</a:t>
            </a:r>
            <a:endParaRPr dirty="0"/>
          </a:p>
        </p:txBody>
      </p:sp>
      <p:pic>
        <p:nvPicPr>
          <p:cNvPr id="199" name="image.png" descr="image.png">
            <a:extLst>
              <a:ext uri="{FF2B5EF4-FFF2-40B4-BE49-F238E27FC236}">
                <a16:creationId xmlns:a16="http://schemas.microsoft.com/office/drawing/2014/main" id="{D04F1C5B-F92A-1EBD-0FD0-67C92CC3F6D2}"/>
              </a:ext>
            </a:extLst>
          </p:cNvPr>
          <p:cNvPicPr>
            <a:picLocks noChangeAspect="1"/>
          </p:cNvPicPr>
          <p:nvPr/>
        </p:nvPicPr>
        <p:blipFill>
          <a:blip r:embed="rId7"/>
          <a:stretch>
            <a:fillRect/>
          </a:stretch>
        </p:blipFill>
        <p:spPr>
          <a:xfrm>
            <a:off x="-23813" y="2713036"/>
            <a:ext cx="3352802" cy="2339977"/>
          </a:xfrm>
          <a:prstGeom prst="rect">
            <a:avLst/>
          </a:prstGeom>
          <a:ln w="12700">
            <a:miter lim="400000"/>
          </a:ln>
        </p:spPr>
      </p:pic>
    </p:spTree>
    <p:extLst>
      <p:ext uri="{BB962C8B-B14F-4D97-AF65-F5344CB8AC3E}">
        <p14:creationId xmlns:p14="http://schemas.microsoft.com/office/powerpoint/2010/main" val="339793753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a:extLst>
              <a:ext uri="{FF2B5EF4-FFF2-40B4-BE49-F238E27FC236}">
                <a16:creationId xmlns:a16="http://schemas.microsoft.com/office/drawing/2014/main" id="{05F3D22E-E35A-50C2-EA4F-FE1363C58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pic>
        <p:nvPicPr>
          <p:cNvPr id="5" name="Picture 4" descr="Text&#10;&#10;Description automatically generated">
            <a:extLst>
              <a:ext uri="{FF2B5EF4-FFF2-40B4-BE49-F238E27FC236}">
                <a16:creationId xmlns:a16="http://schemas.microsoft.com/office/drawing/2014/main" id="{419A0D15-0339-6A7E-7D4D-4CC85995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3757</TotalTime>
  <Words>1904</Words>
  <Application>Microsoft Macintosh PowerPoint</Application>
  <PresentationFormat>On-screen Show (16:10)</PresentationFormat>
  <Paragraphs>180</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Helvetica Neue</vt:lpstr>
      <vt:lpstr>Office Theme</vt:lpstr>
      <vt:lpstr>Unit 4: Public Key   Basics RSA Elliptic Curve ElGamal KMS  Prof Bill Buchanan OBE https://asecuritysite.com/rsa https://asecuritysite.com/ecc https://asecuritysite.com/elgamal </vt:lpstr>
      <vt:lpstr>Bruce</vt:lpstr>
      <vt:lpstr>PowerPoint Presentation</vt:lpstr>
      <vt:lpstr>PowerPoint Presentation</vt:lpstr>
      <vt:lpstr>Unit 4: Public Key  Basics  Prof Bill Buchanan OBE https://asecuritysite.com/rsa https://asecuritysite.com/ecc https://asecuritysite.com/elgamal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https://asecuritysite.com/elgamal </vt:lpstr>
      <vt:lpstr>PowerPoint Presentation</vt:lpstr>
      <vt:lpstr>RSA</vt:lpstr>
      <vt:lpstr>RSA</vt:lpstr>
      <vt:lpstr>RSA</vt:lpstr>
      <vt:lpstr>Key ring</vt:lpstr>
      <vt:lpstr>Unit 4: Public Key  Elliptic Curve    Prof Bill Buchanan OBE https://asecuritysite.com/rsa https://asecuritysite.com/ecc https://asecuritysite.com/elgamal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Public Key    PGP/Box  Prof Bill Buchanan OBE https://asecuritysite.com/rsa https://asecuritysite.com/ecc https://asecuritysite.com/elgamal </vt:lpstr>
      <vt:lpstr>PGP</vt:lpstr>
      <vt:lpstr>PGP</vt:lpstr>
      <vt:lpstr>Unit 4: Public Key  AWS Key  Management  System  Prof Bill Buchanan OBE https://asecuritysite.com/rsa https://asecuritysite.com/ecc https://asecuritysite.com/elgamal </vt:lpstr>
      <vt:lpstr>KMS</vt:lpstr>
      <vt:lpstr>HSM or CloudHSM</vt:lpstr>
      <vt:lpstr>Methods</vt:lpstr>
      <vt:lpstr>Unit 4: Public Key   Basics RSA Elliptic Curve ElGamal KMS  Prof Bill Buchanan OBE https://asecuritysite.com/rsa https://asecuritysite.com/ecc https://asecuritysite.com/elgamal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Public Key       Prof Bill Buchanan OBE https://asecuritysite.com/rsa https://asecuritysite.com/ecc https://asecuritysite.com/elgaml </dc:title>
  <cp:lastModifiedBy>Buchanan, Bill</cp:lastModifiedBy>
  <cp:revision>14</cp:revision>
  <dcterms:modified xsi:type="dcterms:W3CDTF">2025-02-17T06:28:39Z</dcterms:modified>
</cp:coreProperties>
</file>